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92608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9" d="100"/>
          <a:sy n="39" d="100"/>
        </p:scale>
        <p:origin x="-1086" y="96"/>
      </p:cViewPr>
      <p:guideLst>
        <p:guide orient="horz" pos="921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9089815"/>
            <a:ext cx="3730752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6581120"/>
            <a:ext cx="30723840" cy="747776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9A42DE-942B-0143-8F85-715B2DAB562F}"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151679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A42DE-942B-0143-8F85-715B2DAB562F}"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397654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171791"/>
            <a:ext cx="9875520" cy="2496650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171791"/>
            <a:ext cx="28895040" cy="249665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A42DE-942B-0143-8F85-715B2DAB562F}"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20347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9A42DE-942B-0143-8F85-715B2DAB562F}"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29797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8802775"/>
            <a:ext cx="37307520" cy="581152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2401978"/>
            <a:ext cx="37307520" cy="64007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A42DE-942B-0143-8F85-715B2DAB562F}" type="datetimeFigureOut">
              <a:rPr lang="en-US" smtClean="0"/>
              <a:t>12/15/2011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31851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6827523"/>
            <a:ext cx="19385280" cy="19310775"/>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6827523"/>
            <a:ext cx="19385280" cy="19310775"/>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9A42DE-942B-0143-8F85-715B2DAB562F}"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399075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6549815"/>
            <a:ext cx="19392902" cy="2729652"/>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9279467"/>
            <a:ext cx="19392902" cy="16858828"/>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6549815"/>
            <a:ext cx="19400520" cy="2729652"/>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9279467"/>
            <a:ext cx="19400520" cy="16858828"/>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A42DE-942B-0143-8F85-715B2DAB562F}" type="datetimeFigureOut">
              <a:rPr lang="en-US" smtClean="0"/>
              <a:t>12/15/2011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232145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9A42DE-942B-0143-8F85-715B2DAB562F}" type="datetimeFigureOut">
              <a:rPr lang="en-US" smtClean="0"/>
              <a:t>12/15/2011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154095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A42DE-942B-0143-8F85-715B2DAB562F}" type="datetimeFigureOut">
              <a:rPr lang="en-US" smtClean="0"/>
              <a:t>12/15/2011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287120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165013"/>
            <a:ext cx="14439902" cy="495808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165016"/>
            <a:ext cx="24536400" cy="2497328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123096"/>
            <a:ext cx="14439902" cy="200152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A42DE-942B-0143-8F85-715B2DAB562F}"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15837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0482560"/>
            <a:ext cx="26334720" cy="241808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614507"/>
            <a:ext cx="26334720" cy="1755648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2900642"/>
            <a:ext cx="26334720" cy="343407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A42DE-942B-0143-8F85-715B2DAB562F}" type="datetimeFigureOut">
              <a:rPr lang="en-US" smtClean="0"/>
              <a:t>12/15/2011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47FF3-6794-9745-814C-20AB10F40534}" type="slidenum">
              <a:rPr lang="en-US" smtClean="0"/>
              <a:t>‹#›</a:t>
            </a:fld>
            <a:endParaRPr lang="en-US"/>
          </a:p>
        </p:txBody>
      </p:sp>
    </p:spTree>
    <p:extLst>
      <p:ext uri="{BB962C8B-B14F-4D97-AF65-F5344CB8AC3E}">
        <p14:creationId xmlns:p14="http://schemas.microsoft.com/office/powerpoint/2010/main" val="169624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171788"/>
            <a:ext cx="39502080" cy="48768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6827523"/>
            <a:ext cx="39502080" cy="19310775"/>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7120428"/>
            <a:ext cx="10241280" cy="1557867"/>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79A42DE-942B-0143-8F85-715B2DAB562F}" type="datetimeFigureOut">
              <a:rPr lang="en-US" smtClean="0"/>
              <a:t>12/15/2011</a:t>
            </a:fld>
            <a:endParaRPr lang="en-US"/>
          </a:p>
        </p:txBody>
      </p:sp>
      <p:sp>
        <p:nvSpPr>
          <p:cNvPr id="5" name="Footer Placeholder 4"/>
          <p:cNvSpPr>
            <a:spLocks noGrp="1"/>
          </p:cNvSpPr>
          <p:nvPr>
            <p:ph type="ftr" sz="quarter" idx="3"/>
          </p:nvPr>
        </p:nvSpPr>
        <p:spPr>
          <a:xfrm>
            <a:off x="14996160" y="27120428"/>
            <a:ext cx="13898880" cy="1557867"/>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7120428"/>
            <a:ext cx="10241280" cy="1557867"/>
          </a:xfrm>
          <a:prstGeom prst="rect">
            <a:avLst/>
          </a:prstGeom>
        </p:spPr>
        <p:txBody>
          <a:bodyPr vert="horz" lIns="438912" tIns="219456" rIns="438912" bIns="219456" rtlCol="0" anchor="ctr"/>
          <a:lstStyle>
            <a:lvl1pPr algn="r">
              <a:defRPr sz="5800">
                <a:solidFill>
                  <a:schemeClr val="tx1">
                    <a:tint val="75000"/>
                  </a:schemeClr>
                </a:solidFill>
              </a:defRPr>
            </a:lvl1pPr>
          </a:lstStyle>
          <a:p>
            <a:fld id="{FE747FF3-6794-9745-814C-20AB10F40534}" type="slidenum">
              <a:rPr lang="en-US" smtClean="0"/>
              <a:t>‹#›</a:t>
            </a:fld>
            <a:endParaRPr lang="en-US"/>
          </a:p>
        </p:txBody>
      </p:sp>
    </p:spTree>
    <p:extLst>
      <p:ext uri="{BB962C8B-B14F-4D97-AF65-F5344CB8AC3E}">
        <p14:creationId xmlns:p14="http://schemas.microsoft.com/office/powerpoint/2010/main" val="1535944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 Same Side Corner Rectangle 28"/>
          <p:cNvSpPr/>
          <p:nvPr/>
        </p:nvSpPr>
        <p:spPr>
          <a:xfrm>
            <a:off x="977297" y="5085508"/>
            <a:ext cx="9940039" cy="4621582"/>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99" name="Round Same Side Corner Rectangle 98"/>
          <p:cNvSpPr/>
          <p:nvPr/>
        </p:nvSpPr>
        <p:spPr>
          <a:xfrm>
            <a:off x="991952" y="438028"/>
            <a:ext cx="41821385" cy="4255849"/>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2" name="Round Same Side Corner Rectangle 101"/>
          <p:cNvSpPr/>
          <p:nvPr/>
        </p:nvSpPr>
        <p:spPr>
          <a:xfrm>
            <a:off x="11926186" y="5085508"/>
            <a:ext cx="9940039" cy="4621582"/>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3" name="TextBox 102"/>
          <p:cNvSpPr txBox="1"/>
          <p:nvPr/>
        </p:nvSpPr>
        <p:spPr>
          <a:xfrm>
            <a:off x="24384000" y="5359897"/>
            <a:ext cx="184731" cy="1446550"/>
          </a:xfrm>
          <a:prstGeom prst="rect">
            <a:avLst/>
          </a:prstGeom>
          <a:noFill/>
        </p:spPr>
        <p:txBody>
          <a:bodyPr wrap="none" rtlCol="0">
            <a:spAutoFit/>
          </a:bodyPr>
          <a:lstStyle/>
          <a:p>
            <a:endParaRPr lang="en-US" dirty="0"/>
          </a:p>
        </p:txBody>
      </p:sp>
      <p:sp>
        <p:nvSpPr>
          <p:cNvPr id="104" name="TextBox 103"/>
          <p:cNvSpPr txBox="1"/>
          <p:nvPr/>
        </p:nvSpPr>
        <p:spPr>
          <a:xfrm>
            <a:off x="5698521" y="851248"/>
            <a:ext cx="32494159" cy="1569660"/>
          </a:xfrm>
          <a:prstGeom prst="rect">
            <a:avLst/>
          </a:prstGeom>
          <a:noFill/>
        </p:spPr>
        <p:txBody>
          <a:bodyPr wrap="square" rtlCol="0">
            <a:spAutoFit/>
          </a:bodyPr>
          <a:lstStyle/>
          <a:p>
            <a:pPr algn="ctr"/>
            <a:r>
              <a:rPr lang="en-US" sz="9600" b="1" dirty="0" smtClean="0"/>
              <a:t>The Effects of Text and Robotic Agents on Deception Detection</a:t>
            </a:r>
            <a:endParaRPr lang="en-US" sz="9600" b="1" dirty="0"/>
          </a:p>
        </p:txBody>
      </p:sp>
      <p:sp>
        <p:nvSpPr>
          <p:cNvPr id="105" name="Title 3"/>
          <p:cNvSpPr txBox="1">
            <a:spLocks/>
          </p:cNvSpPr>
          <p:nvPr/>
        </p:nvSpPr>
        <p:spPr>
          <a:xfrm>
            <a:off x="2522220" y="1656508"/>
            <a:ext cx="38846760" cy="34290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chemeClr val="tx1"/>
                </a:solidFill>
                <a:uLnTx/>
                <a:uFillTx/>
                <a:latin typeface="+mj-lt"/>
                <a:ea typeface="+mj-ea"/>
                <a:cs typeface="+mj-cs"/>
              </a:rPr>
              <a:t>Wesley Miller and Michael </a:t>
            </a:r>
            <a:r>
              <a:rPr kumimoji="0" lang="en-US" sz="4400" i="0" u="none" strike="noStrike" kern="1200" cap="none" spc="0" normalizeH="0" baseline="0" noProof="0" dirty="0" err="1" smtClean="0">
                <a:ln>
                  <a:noFill/>
                </a:ln>
                <a:solidFill>
                  <a:schemeClr val="tx1"/>
                </a:solidFill>
                <a:uLnTx/>
                <a:uFillTx/>
                <a:latin typeface="+mj-lt"/>
                <a:ea typeface="+mj-ea"/>
                <a:cs typeface="+mj-cs"/>
              </a:rPr>
              <a:t>Seaholm</a:t>
            </a:r>
            <a:r>
              <a:rPr kumimoji="0" lang="en-US" sz="4400" i="0" u="none" strike="noStrike" kern="1200" cap="none" spc="0" normalizeH="0" baseline="0" noProof="0" dirty="0" smtClean="0">
                <a:ln>
                  <a:noFill/>
                </a:ln>
                <a:solidFill>
                  <a:schemeClr val="tx1"/>
                </a:solidFill>
                <a:uLnTx/>
                <a:uFillTx/>
                <a:latin typeface="+mj-lt"/>
                <a:ea typeface="+mj-ea"/>
                <a:cs typeface="+mj-cs"/>
              </a:rPr>
              <a:t> </a:t>
            </a:r>
            <a:r>
              <a:rPr kumimoji="0" lang="en-US" sz="4400" i="0" u="none" strike="noStrike" kern="1200" cap="none" spc="0" normalizeH="0" noProof="0" dirty="0" smtClean="0">
                <a:ln>
                  <a:noFill/>
                </a:ln>
                <a:solidFill>
                  <a:schemeClr val="tx1"/>
                </a:solidFill>
                <a:uLnTx/>
                <a:uFillTx/>
                <a:latin typeface="+mj-lt"/>
                <a:ea typeface="+mj-ea"/>
                <a:cs typeface="+mj-cs"/>
              </a:rPr>
              <a:t>– </a:t>
            </a:r>
            <a:r>
              <a:rPr lang="en-US" sz="4400" baseline="0" dirty="0" smtClean="0">
                <a:latin typeface="+mj-lt"/>
                <a:ea typeface="+mj-ea"/>
                <a:cs typeface="+mj-cs"/>
              </a:rPr>
              <a:t>Department of Computer Sciences</a:t>
            </a:r>
            <a:endParaRPr lang="en-US" sz="4400" dirty="0" smtClean="0">
              <a:latin typeface="+mj-lt"/>
              <a:ea typeface="+mj-ea"/>
              <a:cs typeface="+mj-cs"/>
            </a:endParaRPr>
          </a:p>
          <a:p>
            <a:pPr marL="0" marR="0" lvl="0" indent="0" algn="ctr" defTabSz="4475313" rtl="0" eaLnBrk="1" fontAlgn="auto" latinLnBrk="0" hangingPunct="1">
              <a:lnSpc>
                <a:spcPct val="100000"/>
              </a:lnSpc>
              <a:spcBef>
                <a:spcPct val="0"/>
              </a:spcBef>
              <a:spcAft>
                <a:spcPts val="0"/>
              </a:spcAft>
              <a:buClrTx/>
              <a:buSzTx/>
              <a:buFontTx/>
              <a:buNone/>
              <a:tabLst/>
              <a:defRPr/>
            </a:pPr>
            <a:r>
              <a:rPr lang="en-US" sz="4400" baseline="0" dirty="0" smtClean="0">
                <a:latin typeface="+mj-lt"/>
                <a:ea typeface="+mj-ea"/>
                <a:cs typeface="+mj-cs"/>
              </a:rPr>
              <a:t>University of Wisconsin – Madison</a:t>
            </a:r>
            <a:endParaRPr kumimoji="0" lang="en-US" sz="4400" i="0" u="none" strike="noStrike" kern="1200" cap="none" spc="0" normalizeH="0" baseline="0" noProof="0" dirty="0" smtClean="0">
              <a:ln>
                <a:noFill/>
              </a:ln>
              <a:solidFill>
                <a:schemeClr val="tx1"/>
              </a:solidFill>
              <a:uLnTx/>
              <a:uFillTx/>
              <a:latin typeface="+mj-lt"/>
              <a:ea typeface="+mj-ea"/>
              <a:cs typeface="+mj-cs"/>
            </a:endParaRPr>
          </a:p>
        </p:txBody>
      </p:sp>
      <p:sp>
        <p:nvSpPr>
          <p:cNvPr id="106" name="Title 3"/>
          <p:cNvSpPr txBox="1">
            <a:spLocks/>
          </p:cNvSpPr>
          <p:nvPr/>
        </p:nvSpPr>
        <p:spPr>
          <a:xfrm>
            <a:off x="12153035" y="5085508"/>
            <a:ext cx="9372600" cy="18288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mj-lt"/>
                <a:ea typeface="+mj-ea"/>
                <a:cs typeface="+mj-cs"/>
              </a:rPr>
              <a:t>Hypotheses</a:t>
            </a:r>
          </a:p>
        </p:txBody>
      </p:sp>
      <p:sp>
        <p:nvSpPr>
          <p:cNvPr id="108" name="Title 3"/>
          <p:cNvSpPr txBox="1">
            <a:spLocks/>
          </p:cNvSpPr>
          <p:nvPr/>
        </p:nvSpPr>
        <p:spPr>
          <a:xfrm>
            <a:off x="1220552" y="5085508"/>
            <a:ext cx="9601200" cy="18288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lang="en-US" sz="6600" b="1" dirty="0" smtClean="0">
                <a:latin typeface="+mj-lt"/>
                <a:ea typeface="+mj-ea"/>
                <a:cs typeface="+mj-cs"/>
              </a:rPr>
              <a:t>Research Question</a:t>
            </a:r>
            <a:endParaRPr kumimoji="0" lang="en-US" sz="6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0" name="Content Placeholder 4"/>
          <p:cNvSpPr txBox="1">
            <a:spLocks/>
          </p:cNvSpPr>
          <p:nvPr/>
        </p:nvSpPr>
        <p:spPr>
          <a:xfrm>
            <a:off x="977297" y="11889661"/>
            <a:ext cx="20888928" cy="2313587"/>
          </a:xfrm>
          <a:prstGeom prst="rect">
            <a:avLst/>
          </a:prstGeom>
        </p:spPr>
        <p:txBody>
          <a:bodyPr>
            <a:noAutofit/>
          </a:bodyPr>
          <a:lstStyle/>
          <a:p>
            <a:pPr lvl="0" defTabSz="4475313">
              <a:spcBef>
                <a:spcPct val="20000"/>
              </a:spcBef>
              <a:buSzPct val="100000"/>
              <a:defRPr/>
            </a:pPr>
            <a:r>
              <a:rPr lang="en-US" sz="3400" dirty="0" smtClean="0"/>
              <a:t>Our experiment follows a single-factor design with three levels, one for each ordering of agents. Each participant is exposed to only one ordering, meaning that our experiment is between-participants. We had 24 participants in total for this experiment. In accordance with procedure, each agent tells lies at the same rate (30%) and accompanies each lie with a deception cue – either gaze aversion, rapid rate of speech, or blocking access to information.</a:t>
            </a:r>
          </a:p>
        </p:txBody>
      </p:sp>
      <p:sp>
        <p:nvSpPr>
          <p:cNvPr id="111" name="Content Placeholder 4"/>
          <p:cNvSpPr txBox="1">
            <a:spLocks/>
          </p:cNvSpPr>
          <p:nvPr/>
        </p:nvSpPr>
        <p:spPr>
          <a:xfrm>
            <a:off x="1220552" y="6685708"/>
            <a:ext cx="9767778" cy="3021382"/>
          </a:xfrm>
          <a:prstGeom prst="rect">
            <a:avLst/>
          </a:prstGeom>
        </p:spPr>
        <p:txBody>
          <a:bodyPr>
            <a:noAutofit/>
          </a:bodyPr>
          <a:lstStyle/>
          <a:p>
            <a:pPr defTabSz="4475313">
              <a:spcBef>
                <a:spcPct val="20000"/>
              </a:spcBef>
              <a:buSzPct val="100000"/>
              <a:defRPr/>
            </a:pPr>
            <a:r>
              <a:rPr lang="en-US" sz="3400" dirty="0"/>
              <a:t>How does the presence of </a:t>
            </a:r>
            <a:r>
              <a:rPr lang="en-US" sz="3400" dirty="0" smtClean="0"/>
              <a:t>specific </a:t>
            </a:r>
            <a:r>
              <a:rPr lang="en-US" sz="3400" dirty="0"/>
              <a:t>cues for deception, including content-based, linguistic, and physical cues, in messages presented by a human, a robot, and a text-based agent affect people's perceptions of the deceptiveness of the message?</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23" name="Content Placeholder 4"/>
          <p:cNvSpPr txBox="1">
            <a:spLocks/>
          </p:cNvSpPr>
          <p:nvPr/>
        </p:nvSpPr>
        <p:spPr>
          <a:xfrm>
            <a:off x="12153035" y="6685708"/>
            <a:ext cx="9713190" cy="3021382"/>
          </a:xfrm>
          <a:prstGeom prst="rect">
            <a:avLst/>
          </a:prstGeom>
        </p:spPr>
        <p:txBody>
          <a:bodyPr>
            <a:noAutofit/>
          </a:bodyPr>
          <a:lstStyle/>
          <a:p>
            <a:pPr marL="473075" lvl="0" indent="-473075" defTabSz="4475313">
              <a:spcBef>
                <a:spcPct val="20000"/>
              </a:spcBef>
              <a:buSzPct val="100000"/>
              <a:buFont typeface="Arial" pitchFamily="34" charset="0"/>
              <a:buChar char="•"/>
              <a:defRPr/>
            </a:pPr>
            <a:r>
              <a:rPr lang="en-US" sz="3400" dirty="0"/>
              <a:t>Participants will more reliably detect deception from human agents exhibiting all three cues as compared to the other </a:t>
            </a:r>
            <a:r>
              <a:rPr lang="en-US" sz="3400" dirty="0" smtClean="0"/>
              <a:t>agents.</a:t>
            </a:r>
            <a:endParaRPr lang="en-US" sz="3400" dirty="0"/>
          </a:p>
          <a:p>
            <a:pPr marL="473075" lvl="0" indent="-473075" defTabSz="4475313">
              <a:spcBef>
                <a:spcPct val="20000"/>
              </a:spcBef>
              <a:buSzPct val="100000"/>
              <a:buFont typeface="Arial" pitchFamily="34" charset="0"/>
              <a:buChar char="•"/>
              <a:defRPr/>
            </a:pPr>
            <a:r>
              <a:rPr lang="en-US" sz="3400" dirty="0"/>
              <a:t>Participants will rate </a:t>
            </a:r>
            <a:r>
              <a:rPr lang="en-US" sz="3400" dirty="0" smtClean="0"/>
              <a:t>text-based agent statements </a:t>
            </a:r>
            <a:r>
              <a:rPr lang="en-US" sz="3400" dirty="0"/>
              <a:t>as </a:t>
            </a:r>
            <a:r>
              <a:rPr lang="en-US" sz="3400" dirty="0" smtClean="0"/>
              <a:t>true </a:t>
            </a:r>
            <a:r>
              <a:rPr lang="en-US" sz="3400" dirty="0"/>
              <a:t>more so than with any other </a:t>
            </a:r>
            <a:r>
              <a:rPr lang="en-US" sz="3400" dirty="0" smtClean="0"/>
              <a:t>agent.</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24" name="Round Same Side Corner Rectangle 123"/>
          <p:cNvSpPr/>
          <p:nvPr/>
        </p:nvSpPr>
        <p:spPr>
          <a:xfrm>
            <a:off x="23081014" y="24326576"/>
            <a:ext cx="19732322" cy="4405034"/>
          </a:xfrm>
          <a:prstGeom prst="round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5" name="Title 3"/>
          <p:cNvSpPr txBox="1">
            <a:spLocks/>
          </p:cNvSpPr>
          <p:nvPr/>
        </p:nvSpPr>
        <p:spPr>
          <a:xfrm>
            <a:off x="27631063" y="24241744"/>
            <a:ext cx="10561616" cy="18288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mj-lt"/>
                <a:ea typeface="+mj-ea"/>
                <a:cs typeface="+mj-cs"/>
              </a:rPr>
              <a:t>Conclusions</a:t>
            </a:r>
          </a:p>
        </p:txBody>
      </p:sp>
      <p:sp>
        <p:nvSpPr>
          <p:cNvPr id="126" name="Content Placeholder 4"/>
          <p:cNvSpPr txBox="1">
            <a:spLocks/>
          </p:cNvSpPr>
          <p:nvPr/>
        </p:nvSpPr>
        <p:spPr>
          <a:xfrm>
            <a:off x="23388160" y="25836499"/>
            <a:ext cx="19345797" cy="2736354"/>
          </a:xfrm>
          <a:prstGeom prst="rect">
            <a:avLst/>
          </a:prstGeom>
        </p:spPr>
        <p:txBody>
          <a:bodyPr>
            <a:noAutofit/>
          </a:bodyPr>
          <a:lstStyle/>
          <a:p>
            <a:pPr lvl="0" defTabSz="4475313">
              <a:spcBef>
                <a:spcPct val="20000"/>
              </a:spcBef>
              <a:buSzPct val="100000"/>
              <a:defRPr/>
            </a:pPr>
            <a:r>
              <a:rPr lang="en-US" sz="3400" dirty="0" smtClean="0"/>
              <a:t>We were correct in our assertion that participants would be able to tell whether the human agent was telling the truth or not with greater accuracy than with the other agents and that the text-based agent would be thought of as the most trustworthy of the three. Additionally, we found that of the cues exhibited by the human agent, the linguistic and content-based cues were most reliably identified by the participants.</a:t>
            </a:r>
          </a:p>
        </p:txBody>
      </p:sp>
      <p:sp>
        <p:nvSpPr>
          <p:cNvPr id="127" name="Title 3"/>
          <p:cNvSpPr txBox="1">
            <a:spLocks/>
          </p:cNvSpPr>
          <p:nvPr/>
        </p:nvSpPr>
        <p:spPr>
          <a:xfrm>
            <a:off x="6258852" y="9977675"/>
            <a:ext cx="10561616" cy="18288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mj-lt"/>
                <a:ea typeface="+mj-ea"/>
                <a:cs typeface="+mj-cs"/>
              </a:rPr>
              <a:t>Experimental Procedure</a:t>
            </a:r>
          </a:p>
        </p:txBody>
      </p:sp>
      <p:sp>
        <p:nvSpPr>
          <p:cNvPr id="128" name="Title 3"/>
          <p:cNvSpPr txBox="1">
            <a:spLocks/>
          </p:cNvSpPr>
          <p:nvPr/>
        </p:nvSpPr>
        <p:spPr>
          <a:xfrm>
            <a:off x="27631064" y="5057025"/>
            <a:ext cx="10561616" cy="1828800"/>
          </a:xfrm>
          <a:prstGeom prst="rect">
            <a:avLst/>
          </a:prstGeom>
        </p:spPr>
        <p:txBody>
          <a:bodyPr vert="horz" lIns="447541" tIns="223748" rIns="447541" bIns="223748" rtlCol="0" anchor="ctr">
            <a:noAutofit/>
          </a:bodyPr>
          <a:lstStyle/>
          <a:p>
            <a:pPr marL="0" marR="0" lvl="0" indent="0" algn="ctr" defTabSz="4475313"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mj-lt"/>
                <a:ea typeface="+mj-ea"/>
                <a:cs typeface="+mj-cs"/>
              </a:rPr>
              <a:t>Results</a:t>
            </a:r>
          </a:p>
        </p:txBody>
      </p:sp>
      <p:sp>
        <p:nvSpPr>
          <p:cNvPr id="129" name="Content Placeholder 4"/>
          <p:cNvSpPr txBox="1">
            <a:spLocks/>
          </p:cNvSpPr>
          <p:nvPr/>
        </p:nvSpPr>
        <p:spPr>
          <a:xfrm>
            <a:off x="2293478" y="17933698"/>
            <a:ext cx="17371555" cy="1454187"/>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1)</a:t>
            </a:r>
            <a:r>
              <a:rPr kumimoji="0" lang="en-US" sz="3400" b="0" i="0" u="none" strike="noStrike" kern="1200" cap="none" spc="0" normalizeH="0" noProof="0" dirty="0" smtClean="0">
                <a:ln>
                  <a:noFill/>
                </a:ln>
                <a:solidFill>
                  <a:schemeClr val="tx1"/>
                </a:solidFill>
                <a:effectLst/>
                <a:uLnTx/>
                <a:uFillTx/>
                <a:latin typeface="+mn-lt"/>
                <a:ea typeface="+mn-ea"/>
                <a:cs typeface="+mn-cs"/>
              </a:rPr>
              <a:t> The participant interacts with a human, a robot, and a text-based agent through a computer interface in a predetermined order.</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30" name="Content Placeholder 4"/>
          <p:cNvSpPr txBox="1">
            <a:spLocks/>
          </p:cNvSpPr>
          <p:nvPr/>
        </p:nvSpPr>
        <p:spPr>
          <a:xfrm>
            <a:off x="2302552" y="26913133"/>
            <a:ext cx="17371555" cy="1286077"/>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3) Once</a:t>
            </a:r>
            <a:r>
              <a:rPr kumimoji="0" lang="en-US" sz="3400" b="0" i="0" u="none" strike="noStrike" kern="1200" cap="none" spc="0" normalizeH="0" noProof="0" dirty="0" smtClean="0">
                <a:ln>
                  <a:noFill/>
                </a:ln>
                <a:solidFill>
                  <a:schemeClr val="tx1"/>
                </a:solidFill>
                <a:effectLst/>
                <a:uLnTx/>
                <a:uFillTx/>
                <a:latin typeface="+mn-lt"/>
                <a:ea typeface="+mn-ea"/>
                <a:cs typeface="+mn-cs"/>
              </a:rPr>
              <a:t> questioning of all three agents is complete, the participant marks down how trustworthy he or she thinks each agent is.</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31" name="Content Placeholder 4"/>
          <p:cNvSpPr txBox="1">
            <a:spLocks/>
          </p:cNvSpPr>
          <p:nvPr/>
        </p:nvSpPr>
        <p:spPr>
          <a:xfrm>
            <a:off x="2293478" y="22515339"/>
            <a:ext cx="17371555" cy="1879587"/>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2) The</a:t>
            </a:r>
            <a:r>
              <a:rPr kumimoji="0" lang="en-US" sz="3400" b="0" i="0" u="none" strike="noStrike" kern="1200" cap="none" spc="0" normalizeH="0" noProof="0" dirty="0" smtClean="0">
                <a:ln>
                  <a:noFill/>
                </a:ln>
                <a:solidFill>
                  <a:schemeClr val="tx1"/>
                </a:solidFill>
                <a:effectLst/>
                <a:uLnTx/>
                <a:uFillTx/>
                <a:latin typeface="+mn-lt"/>
                <a:ea typeface="+mn-ea"/>
                <a:cs typeface="+mn-cs"/>
              </a:rPr>
              <a:t> participant asks a preset list of questions through a headset and receives answers back. For each answer given, the participant marks down how truthful he or she thinks the statement is.</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35" name="Content Placeholder 4"/>
          <p:cNvSpPr txBox="1">
            <a:spLocks/>
          </p:cNvSpPr>
          <p:nvPr/>
        </p:nvSpPr>
        <p:spPr>
          <a:xfrm>
            <a:off x="4594014" y="19728210"/>
            <a:ext cx="12272953" cy="2572153"/>
          </a:xfrm>
          <a:prstGeom prst="rect">
            <a:avLst/>
          </a:prstGeom>
          <a:ln w="0">
            <a:solidFill>
              <a:schemeClr val="tx1"/>
            </a:solidFill>
          </a:ln>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American Typewriter"/>
                <a:cs typeface="American Typewriter"/>
              </a:rPr>
              <a:t>Q: Where were you when the leak occurred?</a:t>
            </a:r>
          </a:p>
          <a:p>
            <a:pPr lvl="0" defTabSz="4475313">
              <a:spcBef>
                <a:spcPct val="20000"/>
              </a:spcBef>
              <a:buSzPct val="100000"/>
              <a:defRPr/>
            </a:pPr>
            <a:r>
              <a:rPr lang="en-US" sz="3400" dirty="0" smtClean="0">
                <a:latin typeface="American Typewriter"/>
                <a:cs typeface="American Typewriter"/>
              </a:rPr>
              <a:t>A: I was on break up in the employee rec room.</a:t>
            </a:r>
          </a:p>
          <a:p>
            <a:pPr lvl="0" defTabSz="4475313">
              <a:spcBef>
                <a:spcPct val="20000"/>
              </a:spcBef>
              <a:buSzPct val="100000"/>
              <a:defRPr/>
            </a:pPr>
            <a:endParaRPr lang="en-US" sz="3400" dirty="0">
              <a:latin typeface="American Typewriter"/>
              <a:cs typeface="American Typewriter"/>
            </a:endParaRPr>
          </a:p>
          <a:p>
            <a:pPr lvl="0" defTabSz="4475313">
              <a:spcBef>
                <a:spcPct val="20000"/>
              </a:spcBef>
              <a:buSzPct val="100000"/>
              <a:defRPr/>
            </a:pPr>
            <a:r>
              <a:rPr lang="en-US" sz="3400" dirty="0" smtClean="0">
                <a:latin typeface="American Typewriter"/>
                <a:cs typeface="American Typewriter"/>
              </a:rPr>
              <a:t>Not at all truthful    1 | 2 | 3 | 4 | 5 | 6 | 7    Very truthful</a:t>
            </a:r>
            <a:endParaRPr lang="en-US" sz="3400" dirty="0">
              <a:latin typeface="American Typewriter"/>
              <a:cs typeface="American Typewriter"/>
            </a:endParaRPr>
          </a:p>
        </p:txBody>
      </p:sp>
      <p:sp>
        <p:nvSpPr>
          <p:cNvPr id="139" name="Oval 138"/>
          <p:cNvSpPr/>
          <p:nvPr/>
        </p:nvSpPr>
        <p:spPr>
          <a:xfrm>
            <a:off x="10935950" y="21446053"/>
            <a:ext cx="907765" cy="90776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4" name="Table 143"/>
          <p:cNvGraphicFramePr>
            <a:graphicFrameLocks noGrp="1"/>
          </p:cNvGraphicFramePr>
          <p:nvPr>
            <p:extLst>
              <p:ext uri="{D42A27DB-BD31-4B8C-83A1-F6EECF244321}">
                <p14:modId xmlns:p14="http://schemas.microsoft.com/office/powerpoint/2010/main" val="900754865"/>
              </p:ext>
            </p:extLst>
          </p:nvPr>
        </p:nvGraphicFramePr>
        <p:xfrm>
          <a:off x="8073350" y="24326575"/>
          <a:ext cx="5877879" cy="2340180"/>
        </p:xfrm>
        <a:graphic>
          <a:graphicData uri="http://schemas.openxmlformats.org/drawingml/2006/table">
            <a:tbl>
              <a:tblPr firstRow="1" bandRow="1">
                <a:tableStyleId>{69CF1AB2-1976-4502-BF36-3FF5EA218861}</a:tableStyleId>
              </a:tblPr>
              <a:tblGrid>
                <a:gridCol w="1959293"/>
                <a:gridCol w="1959293"/>
                <a:gridCol w="1959293"/>
              </a:tblGrid>
              <a:tr h="1170090">
                <a:tc>
                  <a:txBody>
                    <a:bodyPr/>
                    <a:lstStyle/>
                    <a:p>
                      <a:pPr algn="ctr"/>
                      <a:r>
                        <a:rPr lang="en-US" sz="4400" b="0" dirty="0" smtClean="0"/>
                        <a:t>Human</a:t>
                      </a:r>
                      <a:endParaRPr lang="en-US" sz="4400" b="0" dirty="0"/>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0000"/>
                          </a:solidFill>
                        </a:rPr>
                        <a:t>Robot</a:t>
                      </a:r>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0000"/>
                          </a:solidFill>
                        </a:rPr>
                        <a:t>Text</a:t>
                      </a:r>
                    </a:p>
                  </a:txBody>
                  <a:tcPr anchor="ctr"/>
                </a:tc>
              </a:tr>
              <a:tr h="1170090">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8000"/>
                          </a:solidFill>
                        </a:rPr>
                        <a:t>✔</a:t>
                      </a:r>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8000"/>
                          </a:solidFill>
                        </a:rPr>
                        <a:t>✔</a:t>
                      </a:r>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FF0000"/>
                          </a:solidFill>
                          <a:latin typeface="Zapf Dingbats"/>
                          <a:ea typeface="Zapf Dingbats"/>
                          <a:cs typeface="Zapf Dingbats"/>
                          <a:sym typeface="Zapf Dingbats"/>
                        </a:rPr>
                        <a:t>✖</a:t>
                      </a:r>
                      <a:endParaRPr lang="en-US" sz="4400" b="0" dirty="0" smtClean="0">
                        <a:solidFill>
                          <a:srgbClr val="FF0000"/>
                        </a:solidFill>
                      </a:endParaRPr>
                    </a:p>
                  </a:txBody>
                  <a:tcPr anchor="ctr"/>
                </a:tc>
              </a:tr>
            </a:tbl>
          </a:graphicData>
        </a:graphic>
      </p:graphicFrame>
      <p:pic>
        <p:nvPicPr>
          <p:cNvPr id="2" name="Picture 1" descr="w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034" y="14653647"/>
            <a:ext cx="4555571" cy="3107922"/>
          </a:xfrm>
          <a:prstGeom prst="rect">
            <a:avLst/>
          </a:prstGeom>
        </p:spPr>
      </p:pic>
      <p:pic>
        <p:nvPicPr>
          <p:cNvPr id="3" name="Picture 2" descr="wakamar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5275" y="14653647"/>
            <a:ext cx="4565044" cy="3114385"/>
          </a:xfrm>
          <a:prstGeom prst="rect">
            <a:avLst/>
          </a:prstGeom>
        </p:spPr>
      </p:pic>
      <p:pic>
        <p:nvPicPr>
          <p:cNvPr id="4" name="Picture 3" descr="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605" y="14654662"/>
            <a:ext cx="4565670" cy="3113370"/>
          </a:xfrm>
          <a:prstGeom prst="rect">
            <a:avLst/>
          </a:prstGeom>
        </p:spPr>
      </p:pic>
      <p:pic>
        <p:nvPicPr>
          <p:cNvPr id="6" name="Picture 5"/>
          <p:cNvPicPr>
            <a:picLocks noChangeAspect="1"/>
          </p:cNvPicPr>
          <p:nvPr/>
        </p:nvPicPr>
        <p:blipFill>
          <a:blip r:embed="rId5"/>
          <a:stretch>
            <a:fillRect/>
          </a:stretch>
        </p:blipFill>
        <p:spPr>
          <a:xfrm>
            <a:off x="23081014" y="6806447"/>
            <a:ext cx="12649200" cy="6045200"/>
          </a:xfrm>
          <a:prstGeom prst="rect">
            <a:avLst/>
          </a:prstGeom>
        </p:spPr>
      </p:pic>
      <p:pic>
        <p:nvPicPr>
          <p:cNvPr id="7" name="Picture 6"/>
          <p:cNvPicPr>
            <a:picLocks noChangeAspect="1"/>
          </p:cNvPicPr>
          <p:nvPr/>
        </p:nvPicPr>
        <p:blipFill>
          <a:blip r:embed="rId6"/>
          <a:stretch>
            <a:fillRect/>
          </a:stretch>
        </p:blipFill>
        <p:spPr>
          <a:xfrm>
            <a:off x="34266236" y="13562747"/>
            <a:ext cx="8547100" cy="1917700"/>
          </a:xfrm>
          <a:prstGeom prst="rect">
            <a:avLst/>
          </a:prstGeom>
        </p:spPr>
      </p:pic>
      <p:pic>
        <p:nvPicPr>
          <p:cNvPr id="8" name="Picture 7"/>
          <p:cNvPicPr>
            <a:picLocks noChangeAspect="1"/>
          </p:cNvPicPr>
          <p:nvPr/>
        </p:nvPicPr>
        <p:blipFill>
          <a:blip r:embed="rId7"/>
          <a:stretch>
            <a:fillRect/>
          </a:stretch>
        </p:blipFill>
        <p:spPr>
          <a:xfrm>
            <a:off x="23081015" y="15711802"/>
            <a:ext cx="8547100" cy="2133600"/>
          </a:xfrm>
          <a:prstGeom prst="rect">
            <a:avLst/>
          </a:prstGeom>
        </p:spPr>
      </p:pic>
      <p:sp>
        <p:nvSpPr>
          <p:cNvPr id="32" name="Content Placeholder 4"/>
          <p:cNvSpPr txBox="1">
            <a:spLocks/>
          </p:cNvSpPr>
          <p:nvPr/>
        </p:nvSpPr>
        <p:spPr>
          <a:xfrm>
            <a:off x="23081015" y="13139637"/>
            <a:ext cx="10211696" cy="2340810"/>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A plurality</a:t>
            </a:r>
            <a:r>
              <a:rPr kumimoji="0" lang="en-US" sz="3400" b="0" i="0" u="none" strike="noStrike" kern="1200" cap="none" spc="0" normalizeH="0" noProof="0" dirty="0" smtClean="0">
                <a:ln>
                  <a:noFill/>
                </a:ln>
                <a:solidFill>
                  <a:schemeClr val="tx1"/>
                </a:solidFill>
                <a:effectLst/>
                <a:uLnTx/>
                <a:uFillTx/>
                <a:latin typeface="+mn-lt"/>
                <a:ea typeface="+mn-ea"/>
                <a:cs typeface="+mn-cs"/>
              </a:rPr>
              <a:t> of participants (54%) stated that if, in the future, they could interview only one agent with regards to a significant event that had occurred, they would choose the </a:t>
            </a:r>
            <a:r>
              <a:rPr kumimoji="0" lang="en-US" sz="3400" b="1" i="0" u="none" strike="noStrike" kern="1200" cap="none" spc="0" normalizeH="0" noProof="0" dirty="0" smtClean="0">
                <a:ln>
                  <a:noFill/>
                </a:ln>
                <a:solidFill>
                  <a:schemeClr val="tx1"/>
                </a:solidFill>
                <a:effectLst/>
                <a:uLnTx/>
                <a:uFillTx/>
                <a:latin typeface="+mn-lt"/>
                <a:ea typeface="+mn-ea"/>
                <a:cs typeface="+mn-cs"/>
              </a:rPr>
              <a:t>robotic agent</a:t>
            </a:r>
            <a:r>
              <a:rPr kumimoji="0" lang="en-US" sz="3400" b="0" i="0" u="none" strike="noStrike" kern="1200" cap="none" spc="0" normalizeH="0" noProof="0" dirty="0" smtClean="0">
                <a:ln>
                  <a:noFill/>
                </a:ln>
                <a:solidFill>
                  <a:schemeClr val="tx1"/>
                </a:solidFill>
                <a:effectLst/>
                <a:uLnTx/>
                <a:uFillTx/>
                <a:latin typeface="+mn-lt"/>
                <a:ea typeface="+mn-ea"/>
                <a:cs typeface="+mn-cs"/>
              </a:rPr>
              <a:t>. </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33" name="Content Placeholder 4"/>
          <p:cNvSpPr txBox="1">
            <a:spLocks/>
          </p:cNvSpPr>
          <p:nvPr/>
        </p:nvSpPr>
        <p:spPr>
          <a:xfrm>
            <a:off x="32601641" y="15495961"/>
            <a:ext cx="10211696" cy="2340810"/>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Interestingly,</a:t>
            </a:r>
            <a:r>
              <a:rPr kumimoji="0" lang="en-US" sz="3400" b="0" i="0" u="none" strike="noStrike" kern="1200" cap="none" spc="0" normalizeH="0" noProof="0" dirty="0" smtClean="0">
                <a:ln>
                  <a:noFill/>
                </a:ln>
                <a:solidFill>
                  <a:schemeClr val="tx1"/>
                </a:solidFill>
                <a:effectLst/>
                <a:uLnTx/>
                <a:uFillTx/>
                <a:latin typeface="+mn-lt"/>
                <a:ea typeface="+mn-ea"/>
                <a:cs typeface="+mn-cs"/>
              </a:rPr>
              <a:t> when asked to give the order in which they would have interviewed all three agents if given the chance, 58% of participants answered</a:t>
            </a:r>
            <a:r>
              <a:rPr lang="en-US" sz="3400" dirty="0" smtClean="0"/>
              <a:t> that they would interview the </a:t>
            </a:r>
            <a:r>
              <a:rPr lang="en-US" sz="3400" b="1" dirty="0" smtClean="0"/>
              <a:t>human agent </a:t>
            </a:r>
            <a:r>
              <a:rPr lang="en-US" sz="3400" dirty="0" smtClean="0"/>
              <a:t>first.</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Content Placeholder 4"/>
          <p:cNvSpPr txBox="1">
            <a:spLocks/>
          </p:cNvSpPr>
          <p:nvPr/>
        </p:nvSpPr>
        <p:spPr>
          <a:xfrm>
            <a:off x="23081014" y="18462965"/>
            <a:ext cx="19732322" cy="1863308"/>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When asked which agent</a:t>
            </a:r>
            <a:r>
              <a:rPr kumimoji="0" lang="en-US" sz="3400" b="0" i="0" u="none" strike="noStrike" kern="1200" cap="none" spc="0" normalizeH="0" noProof="0" dirty="0" smtClean="0">
                <a:ln>
                  <a:noFill/>
                </a:ln>
                <a:solidFill>
                  <a:schemeClr val="tx1"/>
                </a:solidFill>
                <a:effectLst/>
                <a:uLnTx/>
                <a:uFillTx/>
                <a:latin typeface="+mn-lt"/>
                <a:ea typeface="+mn-ea"/>
                <a:cs typeface="+mn-cs"/>
              </a:rPr>
              <a:t> was the most guilty of the incident discussed in the interviews, most participants (50%) chose the </a:t>
            </a:r>
            <a:r>
              <a:rPr kumimoji="0" lang="en-US" sz="3400" b="1" i="0" u="none" strike="noStrike" kern="1200" cap="none" spc="0" normalizeH="0" noProof="0" dirty="0" smtClean="0">
                <a:ln>
                  <a:noFill/>
                </a:ln>
                <a:solidFill>
                  <a:schemeClr val="tx1"/>
                </a:solidFill>
                <a:effectLst/>
                <a:uLnTx/>
                <a:uFillTx/>
                <a:latin typeface="+mn-lt"/>
                <a:ea typeface="+mn-ea"/>
                <a:cs typeface="+mn-cs"/>
              </a:rPr>
              <a:t>human agent</a:t>
            </a:r>
            <a:r>
              <a:rPr kumimoji="0" lang="en-US" sz="3400" b="0" i="0" u="none" strike="noStrike" kern="1200" cap="none" spc="0" normalizeH="0" noProof="0" dirty="0" smtClean="0">
                <a:ln>
                  <a:noFill/>
                </a:ln>
                <a:solidFill>
                  <a:schemeClr val="tx1"/>
                </a:solidFill>
                <a:effectLst/>
                <a:uLnTx/>
                <a:uFillTx/>
                <a:latin typeface="+mn-lt"/>
                <a:ea typeface="+mn-ea"/>
                <a:cs typeface="+mn-cs"/>
              </a:rPr>
              <a:t>. A breakdown of the participants’ explanations for why they chose to assign guiltiness to each agent the way they did is as follows:</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5" name="Table 34"/>
          <p:cNvGraphicFramePr>
            <a:graphicFrameLocks noGrp="1"/>
          </p:cNvGraphicFramePr>
          <p:nvPr>
            <p:extLst>
              <p:ext uri="{D42A27DB-BD31-4B8C-83A1-F6EECF244321}">
                <p14:modId xmlns:p14="http://schemas.microsoft.com/office/powerpoint/2010/main" val="3239898769"/>
              </p:ext>
            </p:extLst>
          </p:nvPr>
        </p:nvGraphicFramePr>
        <p:xfrm>
          <a:off x="23081014" y="20658348"/>
          <a:ext cx="19732320" cy="3066896"/>
        </p:xfrm>
        <a:graphic>
          <a:graphicData uri="http://schemas.openxmlformats.org/drawingml/2006/table">
            <a:tbl>
              <a:tblPr firstRow="1" bandRow="1">
                <a:tableStyleId>{69CF1AB2-1976-4502-BF36-3FF5EA218861}</a:tableStyleId>
              </a:tblPr>
              <a:tblGrid>
                <a:gridCol w="7479602"/>
                <a:gridCol w="5000831"/>
                <a:gridCol w="7251887"/>
              </a:tblGrid>
              <a:tr h="1420976">
                <a:tc>
                  <a:txBody>
                    <a:bodyPr/>
                    <a:lstStyle/>
                    <a:p>
                      <a:pPr algn="ctr"/>
                      <a:r>
                        <a:rPr lang="en-US" sz="4400" b="0" dirty="0" smtClean="0"/>
                        <a:t>Human</a:t>
                      </a:r>
                      <a:endParaRPr lang="en-US" sz="4400" b="0" dirty="0"/>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0000"/>
                          </a:solidFill>
                        </a:rPr>
                        <a:t>Robot</a:t>
                      </a:r>
                    </a:p>
                  </a:txBody>
                  <a:tcPr anchor="ctr"/>
                </a:tc>
                <a:tc>
                  <a:txBody>
                    <a:bodyPr/>
                    <a:lstStyle/>
                    <a:p>
                      <a:pPr marL="0" marR="0" indent="0" algn="ctr" defTabSz="2194560" rtl="0" eaLnBrk="1" fontAlgn="auto" latinLnBrk="0" hangingPunct="1">
                        <a:lnSpc>
                          <a:spcPct val="100000"/>
                        </a:lnSpc>
                        <a:spcBef>
                          <a:spcPts val="0"/>
                        </a:spcBef>
                        <a:spcAft>
                          <a:spcPts val="0"/>
                        </a:spcAft>
                        <a:buClrTx/>
                        <a:buSzTx/>
                        <a:buFontTx/>
                        <a:buNone/>
                        <a:tabLst/>
                        <a:defRPr/>
                      </a:pPr>
                      <a:r>
                        <a:rPr lang="en-US" sz="4400" b="0" dirty="0" smtClean="0">
                          <a:solidFill>
                            <a:srgbClr val="000000"/>
                          </a:solidFill>
                        </a:rPr>
                        <a:t>Text</a:t>
                      </a:r>
                    </a:p>
                  </a:txBody>
                  <a:tcPr anchor="ctr"/>
                </a:tc>
              </a:tr>
              <a:tr h="1420976">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lang="en-US" sz="3400" b="0" dirty="0" smtClean="0">
                          <a:solidFill>
                            <a:schemeClr val="tx1"/>
                          </a:solidFill>
                        </a:rPr>
                        <a:t>Human</a:t>
                      </a:r>
                      <a:r>
                        <a:rPr lang="en-US" sz="3400" b="0" baseline="0" dirty="0" smtClean="0">
                          <a:solidFill>
                            <a:schemeClr val="tx1"/>
                          </a:solidFill>
                        </a:rPr>
                        <a:t>s have the malicious potential to lie and are able to think and act freely, making them more responsible.</a:t>
                      </a:r>
                      <a:endParaRPr lang="en-US" sz="3400" b="0" dirty="0" smtClean="0">
                        <a:solidFill>
                          <a:schemeClr val="tx1"/>
                        </a:solidFill>
                      </a:endParaRPr>
                    </a:p>
                  </a:txBody>
                  <a:tcPr anchor="ctr"/>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smtClean="0">
                          <a:ln>
                            <a:noFill/>
                          </a:ln>
                          <a:solidFill>
                            <a:prstClr val="black"/>
                          </a:solidFill>
                          <a:effectLst/>
                          <a:uLnTx/>
                          <a:uFillTx/>
                          <a:latin typeface="+mn-lt"/>
                          <a:ea typeface="+mn-ea"/>
                          <a:cs typeface="+mn-cs"/>
                        </a:rPr>
                        <a:t>Robots do not have feelings, so they do not have an incentive to lie.</a:t>
                      </a:r>
                      <a:endParaRPr lang="en-US" sz="3400" b="0" dirty="0" smtClean="0">
                        <a:solidFill>
                          <a:schemeClr val="tx1"/>
                        </a:solidFill>
                      </a:endParaRPr>
                    </a:p>
                  </a:txBody>
                  <a:tcPr anchor="ctr"/>
                </a:tc>
                <a:tc>
                  <a:txBody>
                    <a:bodyPr/>
                    <a:lstStyle/>
                    <a:p>
                      <a:pPr marL="0" marR="0" indent="0" algn="l" defTabSz="219456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smtClean="0">
                          <a:ln>
                            <a:noFill/>
                          </a:ln>
                          <a:solidFill>
                            <a:prstClr val="black"/>
                          </a:solidFill>
                          <a:effectLst/>
                          <a:uLnTx/>
                          <a:uFillTx/>
                          <a:latin typeface="+mn-lt"/>
                          <a:ea typeface="+mn-ea"/>
                          <a:cs typeface="+mn-cs"/>
                        </a:rPr>
                        <a:t>The agent has no way of presenting information other than flat text, which is interpreted as being truthful.</a:t>
                      </a:r>
                      <a:endParaRPr lang="en-US" sz="3400" b="0" dirty="0" smtClean="0">
                        <a:solidFill>
                          <a:schemeClr val="tx1"/>
                        </a:solidFill>
                      </a:endParaRPr>
                    </a:p>
                  </a:txBody>
                  <a:tcPr anchor="ctr"/>
                </a:tc>
              </a:tr>
            </a:tbl>
          </a:graphicData>
        </a:graphic>
      </p:graphicFrame>
      <p:sp>
        <p:nvSpPr>
          <p:cNvPr id="36" name="Content Placeholder 4"/>
          <p:cNvSpPr txBox="1">
            <a:spLocks/>
          </p:cNvSpPr>
          <p:nvPr/>
        </p:nvSpPr>
        <p:spPr>
          <a:xfrm>
            <a:off x="35730211" y="7224620"/>
            <a:ext cx="7083123" cy="5347354"/>
          </a:xfrm>
          <a:prstGeom prst="rect">
            <a:avLst/>
          </a:prstGeom>
        </p:spPr>
        <p:txBody>
          <a:bodyPr>
            <a:noAutofit/>
          </a:bodyPr>
          <a:lstStyle/>
          <a:p>
            <a:pPr lvl="0" defTabSz="4475313">
              <a:spcBef>
                <a:spcPct val="20000"/>
              </a:spcBef>
              <a:buSzPct val="100000"/>
              <a:defRPr/>
            </a:pPr>
            <a:r>
              <a:rPr kumimoji="0" lang="en-US" sz="3400" b="0" i="0" u="none" strike="noStrike" kern="1200" cap="none" spc="0" normalizeH="0" noProof="0" dirty="0" smtClean="0">
                <a:ln>
                  <a:noFill/>
                </a:ln>
                <a:solidFill>
                  <a:schemeClr val="tx1"/>
                </a:solidFill>
                <a:effectLst/>
                <a:uLnTx/>
                <a:uFillTx/>
                <a:latin typeface="+mn-lt"/>
                <a:ea typeface="+mn-ea"/>
                <a:cs typeface="+mn-cs"/>
              </a:rPr>
              <a:t>The data indicate that although true responses did not vary significantly across agents, the rating for </a:t>
            </a:r>
            <a:r>
              <a:rPr kumimoji="0" lang="en-US" sz="3400" b="0" i="0" u="none" strike="noStrike" kern="1200" cap="none" spc="0" normalizeH="0" noProof="0" dirty="0" err="1" smtClean="0">
                <a:ln>
                  <a:noFill/>
                </a:ln>
                <a:solidFill>
                  <a:schemeClr val="tx1"/>
                </a:solidFill>
                <a:effectLst/>
                <a:uLnTx/>
                <a:uFillTx/>
                <a:latin typeface="+mn-lt"/>
                <a:ea typeface="+mn-ea"/>
                <a:cs typeface="+mn-cs"/>
              </a:rPr>
              <a:t>fals</a:t>
            </a:r>
            <a:r>
              <a:rPr lang="en-US" sz="3400" dirty="0" smtClean="0"/>
              <a:t>e statements vary significantly between the human and text-based agents. In particular, the </a:t>
            </a:r>
            <a:r>
              <a:rPr lang="en-US" sz="3400" b="1" dirty="0" smtClean="0"/>
              <a:t>human agent </a:t>
            </a:r>
            <a:r>
              <a:rPr lang="en-US" sz="3400" dirty="0" smtClean="0"/>
              <a:t>was considered less truthful when giving false statements while the </a:t>
            </a:r>
            <a:r>
              <a:rPr lang="en-US" sz="3400" b="1" dirty="0" smtClean="0"/>
              <a:t>text-based agent</a:t>
            </a:r>
            <a:r>
              <a:rPr lang="en-US" sz="3400" dirty="0" smtClean="0"/>
              <a:t> was rated as being more truthful when giving false statements.</a:t>
            </a: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3182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TotalTime>
  <Words>646</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Text and Robotic Agents on Deception Detection</dc:title>
  <dc:creator>InfoLabs Patron</dc:creator>
  <cp:lastModifiedBy>Windows User</cp:lastModifiedBy>
  <cp:revision>52</cp:revision>
  <dcterms:created xsi:type="dcterms:W3CDTF">2011-12-08T15:58:09Z</dcterms:created>
  <dcterms:modified xsi:type="dcterms:W3CDTF">2011-12-15T18:34:48Z</dcterms:modified>
</cp:coreProperties>
</file>